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65" r:id="rId7"/>
    <p:sldId id="273" r:id="rId8"/>
    <p:sldId id="266" r:id="rId9"/>
    <p:sldId id="259" r:id="rId10"/>
    <p:sldId id="260" r:id="rId11"/>
    <p:sldId id="267" r:id="rId12"/>
    <p:sldId id="261" r:id="rId13"/>
    <p:sldId id="263" r:id="rId14"/>
    <p:sldId id="262" r:id="rId15"/>
    <p:sldId id="268" r:id="rId16"/>
    <p:sldId id="270" r:id="rId17"/>
    <p:sldId id="269" r:id="rId18"/>
    <p:sldId id="271" r:id="rId1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6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西ヶ谷 有輝" userId="f7e0b666-066e-4a96-a131-95270c22fdb2" providerId="ADAL" clId="{7323A3BE-0BDB-42FD-A65F-EEBB9283E8F4}"/>
    <pc:docChg chg="modSld">
      <pc:chgData name="西ヶ谷 有輝" userId="f7e0b666-066e-4a96-a131-95270c22fdb2" providerId="ADAL" clId="{7323A3BE-0BDB-42FD-A65F-EEBB9283E8F4}" dt="2023-07-28T00:57:33.018" v="162" actId="20577"/>
      <pc:docMkLst>
        <pc:docMk/>
      </pc:docMkLst>
      <pc:sldChg chg="modSp mod">
        <pc:chgData name="西ヶ谷 有輝" userId="f7e0b666-066e-4a96-a131-95270c22fdb2" providerId="ADAL" clId="{7323A3BE-0BDB-42FD-A65F-EEBB9283E8F4}" dt="2023-07-28T00:57:33.018" v="162" actId="20577"/>
        <pc:sldMkLst>
          <pc:docMk/>
          <pc:sldMk cId="3203976791" sldId="261"/>
        </pc:sldMkLst>
        <pc:spChg chg="mod">
          <ac:chgData name="西ヶ谷 有輝" userId="f7e0b666-066e-4a96-a131-95270c22fdb2" providerId="ADAL" clId="{7323A3BE-0BDB-42FD-A65F-EEBB9283E8F4}" dt="2023-07-28T00:57:33.018" v="162" actId="20577"/>
          <ac:spMkLst>
            <pc:docMk/>
            <pc:sldMk cId="3203976791" sldId="261"/>
            <ac:spMk id="2" creationId="{02230A5D-15CF-F6DD-A914-F612DEB9168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DECABF-1753-182F-87E9-FCEBEE918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85FBCE7-6722-6941-1225-40C3EF5DEA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71B6D21-4A3E-D66A-350B-8D11B0DD4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4D027D-5605-1A37-D727-396EED2E7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A98C3B9-D212-26C4-1F76-8184031E0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2056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645B58-85F6-69ED-FE93-353C28015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A946B9F-F221-3A85-67FB-07A19B894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731B00-6B41-46EF-B951-46E53E4AC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4F3678-16F5-9DE4-EAF1-E6AFDF358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482F529-B751-F694-B686-923B6D04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093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E791BB2-6DF8-E6B9-F892-CDFD5F18E0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E3A4FC7-7702-74A7-13F9-B3A55963EF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157A61-1465-D2D7-4104-2DAF00EA0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B8A491C-AB5B-C840-50E2-1A02DDE22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1A9307D-FB5C-FA8B-9C2F-3F956A28C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9975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925E40-3A9C-5F24-5F4B-B4357F3D4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785D54-4100-B8E8-5D58-9EABE46E8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8768DEA-4270-9349-AD97-611795566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13717D9-7784-8E96-1882-36FC0E88D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A418A22-ECB9-0DC1-6BE8-752BDABD5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0343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CD7A5B-89EF-85A2-140E-75E344B52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49FF5CB-2289-193E-B85D-1F8DA56122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CB982CF-D859-5F5D-88BA-E91985C28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81B26C-FEB4-4968-B789-03D247D4D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8A34065-B192-0735-29A4-53A20C981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3953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F42AA2-48C2-5DCB-3AD4-82D236C88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D14A1E-8F39-DD51-CBF1-E1AEEAC75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9770940-9417-D66A-3631-3F9E29D94A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CB8E0EE-CB98-5956-75A2-383AE77A1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2A7A766-9A9E-9478-B4E9-CB6930F9A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5F7C7D1-D692-D959-F63A-5EFE7473D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7537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B96360-7A91-6C7E-9551-EE685E438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17F9023-5C17-279F-7161-710B8B8D6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E51070F-004B-B31A-92F4-E71CB5363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F0D2D37-0C9D-6039-3734-3692FF4AEE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4B98441-C7B4-AE28-91A9-0724037BC6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F253135-DB12-0F8C-D61B-7A52ECC47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766AAAC-9A91-1A91-8CF2-69C64F856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95CD67C-447A-BE3E-1007-DE7BB056A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3732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169C97-C4DF-7FB9-1E8A-8DF11BB5B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411A76C-DB2B-CE5F-80C4-CEB71492F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E2764DC-87C2-247B-9C68-C7D9E5460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684D10F-2965-F512-DDF5-85C60997B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8308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803C978-BC48-EC6C-2618-EA4B62E45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BAC25D1-0139-E98A-2BF5-8FB8D472A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F87D045-709B-08C4-55BA-9889FEEA3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7158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C28F98-2288-7A6A-24A2-4ADDFBC2D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34B3B6F-CE9A-AFA8-7308-0DBCC0BAC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0F613C9-6444-5699-5127-E1EAE09B3F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04E538D-C693-9532-8E6A-AE69CC6E9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63868E7-4667-2157-B77B-D4730280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395D841-7C65-6EE7-5D5A-FC2F168B8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37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5050ACB-F4B1-B66E-CA6E-DC3F17155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2936033-F5B0-0545-FA29-E9928C7670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D0185FB-5F7D-9F4F-FBCB-6BE873358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75749C6-8A21-C2FF-86DA-3E81515E7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CCF4730-75D9-D092-4334-6ACFAF793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DA6BB20-0099-497A-5699-30B5F52DD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0504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3248A14-28FF-FA18-AC32-C113A176E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653227B-3E42-5C7B-0F67-1DAC2D72B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4429FA-9A1C-1425-511B-2398A02BA8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D8AE2-34C5-4C56-9D74-9B776C80D9B5}" type="datetimeFigureOut">
              <a:rPr kumimoji="1" lang="ja-JP" altLang="en-US" smtClean="0"/>
              <a:t>2023/7/28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84D79D1-F902-A779-3028-07E8BC787C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292E9FE-3648-E3CC-BBD4-A45C32D908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1C868-E230-45C9-85BC-445BBAE0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6013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6FE7DB-D3D7-E7AC-8AD8-BA4E60325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304" y="353207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ja-JP" altLang="en-US"/>
              <a:t>創薬ちゃん</a:t>
            </a:r>
            <a:r>
              <a:rPr kumimoji="1" lang="en-US" altLang="ja-JP"/>
              <a:t>LLM</a:t>
            </a:r>
            <a:r>
              <a:rPr kumimoji="1" lang="ja-JP" altLang="en-US"/>
              <a:t>チャレンジ</a:t>
            </a:r>
            <a:br>
              <a:rPr kumimoji="1" lang="en-US" altLang="ja-JP"/>
            </a:br>
            <a:r>
              <a:rPr kumimoji="1" lang="en-US" altLang="ja-JP"/>
              <a:t>Docking Simulation</a:t>
            </a:r>
            <a:br>
              <a:rPr kumimoji="1" lang="en-US" altLang="ja-JP"/>
            </a:br>
            <a:r>
              <a:rPr kumimoji="1" lang="en-US" altLang="ja-JP" sz="1800"/>
              <a:t>MOE Dock</a:t>
            </a:r>
            <a:br>
              <a:rPr kumimoji="1" lang="en-US" altLang="ja-JP" sz="1800"/>
            </a:br>
            <a:r>
              <a:rPr kumimoji="1" lang="en-US" altLang="ja-JP" sz="1800"/>
              <a:t>MOE ASE Dock</a:t>
            </a:r>
            <a:br>
              <a:rPr kumimoji="1" lang="en-US" altLang="ja-JP" sz="1800"/>
            </a:br>
            <a:r>
              <a:rPr kumimoji="1" lang="en-US" altLang="ja-JP" sz="1800" err="1"/>
              <a:t>AutoDock</a:t>
            </a:r>
            <a:br>
              <a:rPr kumimoji="1" lang="en-US" altLang="ja-JP" sz="1800"/>
            </a:br>
            <a:r>
              <a:rPr kumimoji="1" lang="en-US" altLang="ja-JP" sz="1800" err="1"/>
              <a:t>DiffDock</a:t>
            </a:r>
            <a:br>
              <a:rPr kumimoji="1" lang="en-US" altLang="ja-JP" sz="1800"/>
            </a:b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A6E8C7C-5056-F432-78BA-A2B7096F64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9304" y="5452354"/>
            <a:ext cx="9144000" cy="1655762"/>
          </a:xfrm>
        </p:spPr>
        <p:txBody>
          <a:bodyPr/>
          <a:lstStyle/>
          <a:p>
            <a:r>
              <a:rPr kumimoji="1" lang="en-US" altLang="ja-JP"/>
              <a:t>2023</a:t>
            </a:r>
            <a:r>
              <a:rPr kumimoji="1" lang="ja-JP" altLang="en-US"/>
              <a:t>年</a:t>
            </a:r>
            <a:r>
              <a:rPr kumimoji="1" lang="en-US" altLang="ja-JP"/>
              <a:t>7</a:t>
            </a:r>
            <a:r>
              <a:rPr kumimoji="1" lang="ja-JP" altLang="en-US"/>
              <a:t>月</a:t>
            </a:r>
            <a:r>
              <a:rPr kumimoji="1" lang="en-US" altLang="ja-JP"/>
              <a:t>20</a:t>
            </a:r>
            <a:r>
              <a:rPr kumimoji="1" lang="ja-JP" altLang="en-US"/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347156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7C0710F-A154-6430-9EEB-79D065E9A7F9}"/>
              </a:ext>
            </a:extLst>
          </p:cNvPr>
          <p:cNvSpPr txBox="1"/>
          <p:nvPr/>
        </p:nvSpPr>
        <p:spPr>
          <a:xfrm>
            <a:off x="200722" y="222430"/>
            <a:ext cx="6651702" cy="26853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100" b="1" dirty="0" err="1"/>
              <a:t>ASEDock</a:t>
            </a:r>
            <a:r>
              <a:rPr lang="ja-JP" altLang="en-US" sz="1100" b="1" dirty="0"/>
              <a:t>出力フィールドの説明</a:t>
            </a:r>
            <a:endParaRPr lang="en-US" altLang="ja-JP" sz="11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ja-JP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050" dirty="0" err="1"/>
              <a:t>U_dock</a:t>
            </a:r>
            <a:r>
              <a:rPr lang="en-US" altLang="ja-JP" sz="1050" dirty="0"/>
              <a:t>: </a:t>
            </a:r>
            <a:r>
              <a:rPr lang="en-US" altLang="ja-JP" sz="1050" dirty="0" err="1"/>
              <a:t>U_strain</a:t>
            </a:r>
            <a:r>
              <a:rPr lang="en-US" altLang="ja-JP" sz="1050" dirty="0"/>
              <a:t> + </a:t>
            </a:r>
            <a:r>
              <a:rPr lang="en-US" altLang="ja-JP" sz="1050" dirty="0" err="1"/>
              <a:t>U_ele</a:t>
            </a:r>
            <a:r>
              <a:rPr lang="en-US" altLang="ja-JP" sz="1050" dirty="0"/>
              <a:t> + </a:t>
            </a:r>
            <a:r>
              <a:rPr lang="en-US" altLang="ja-JP" sz="1050" dirty="0" err="1"/>
              <a:t>U_vdw</a:t>
            </a:r>
            <a:r>
              <a:rPr lang="en-US" altLang="ja-JP" sz="1050" dirty="0"/>
              <a:t> + U_s </a:t>
            </a:r>
            <a:r>
              <a:rPr lang="en-US" altLang="ja-JP" sz="1050" dirty="0" err="1"/>
              <a:t>olv</a:t>
            </a:r>
            <a:endParaRPr lang="en-US" altLang="ja-JP" sz="1050" dirty="0"/>
          </a:p>
          <a:p>
            <a:r>
              <a:rPr lang="ja-JP" altLang="en-US" sz="1050" dirty="0"/>
              <a:t>近傍（デフォルトで </a:t>
            </a:r>
            <a:r>
              <a:rPr lang="en-US" altLang="ja-JP" sz="1050" dirty="0"/>
              <a:t>cutoff2 = 8 Å</a:t>
            </a:r>
            <a:r>
              <a:rPr lang="ja-JP" altLang="en-US" sz="1050" dirty="0"/>
              <a:t>）の受容体原子とリガンド間の最後の極小化 </a:t>
            </a:r>
            <a:r>
              <a:rPr lang="en-US" altLang="ja-JP" sz="1050" dirty="0"/>
              <a:t>(Fine Optimization) </a:t>
            </a:r>
            <a:r>
              <a:rPr lang="ja-JP" altLang="en-US" sz="1050" dirty="0"/>
              <a:t>後の相互作用エネルギーと、リガンドの歪みエネルギーとの和。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050" dirty="0" err="1"/>
              <a:t>U_total</a:t>
            </a:r>
            <a:r>
              <a:rPr lang="en-US" altLang="ja-JP" sz="1050" dirty="0"/>
              <a:t>: </a:t>
            </a:r>
            <a:r>
              <a:rPr lang="en-US" altLang="ja-JP" sz="1050" dirty="0" err="1"/>
              <a:t>U_ligand</a:t>
            </a:r>
            <a:r>
              <a:rPr lang="en-US" altLang="ja-JP" sz="1050" dirty="0"/>
              <a:t> + </a:t>
            </a:r>
            <a:r>
              <a:rPr lang="en-US" altLang="ja-JP" sz="1050" dirty="0" err="1"/>
              <a:t>U_ele</a:t>
            </a:r>
            <a:r>
              <a:rPr lang="en-US" altLang="ja-JP" sz="1050" dirty="0"/>
              <a:t> + </a:t>
            </a:r>
            <a:r>
              <a:rPr lang="en-US" altLang="ja-JP" sz="1050" dirty="0" err="1"/>
              <a:t>U_vdw</a:t>
            </a:r>
            <a:r>
              <a:rPr lang="en-US" altLang="ja-JP" sz="1050" dirty="0"/>
              <a:t> + </a:t>
            </a:r>
            <a:r>
              <a:rPr lang="en-US" altLang="ja-JP" sz="1050" dirty="0" err="1"/>
              <a:t>U_solv</a:t>
            </a:r>
            <a:endParaRPr lang="en-US" altLang="ja-JP" sz="1050" dirty="0"/>
          </a:p>
          <a:p>
            <a:r>
              <a:rPr lang="ja-JP" altLang="en-US" sz="1050" dirty="0"/>
              <a:t>近傍（デフォルトで</a:t>
            </a:r>
            <a:r>
              <a:rPr lang="en-US" altLang="ja-JP" sz="1050" dirty="0"/>
              <a:t>cutoff2 = 8 Å</a:t>
            </a:r>
            <a:r>
              <a:rPr lang="ja-JP" altLang="en-US" sz="1050" dirty="0"/>
              <a:t>）の受容体原子とリガンド間の最後の極小化後の相互作用エネルギーと、リガンドの内部エネルギーとの和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050" dirty="0" err="1"/>
              <a:t>U_ele</a:t>
            </a:r>
            <a:r>
              <a:rPr lang="en-US" altLang="ja-JP" sz="1050" dirty="0"/>
              <a:t>: </a:t>
            </a:r>
            <a:r>
              <a:rPr lang="ja-JP" altLang="en-US" sz="1050" dirty="0"/>
              <a:t>受容体とリガンド間の静電相互作用エネルギー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050" dirty="0" err="1"/>
              <a:t>U_vdw</a:t>
            </a:r>
            <a:r>
              <a:rPr lang="en-US" altLang="ja-JP" sz="1050" dirty="0"/>
              <a:t>: </a:t>
            </a:r>
            <a:r>
              <a:rPr lang="ja-JP" altLang="en-US" sz="1050" dirty="0"/>
              <a:t>受容体とリガンド間の </a:t>
            </a:r>
            <a:r>
              <a:rPr lang="en-US" altLang="ja-JP" sz="1050" dirty="0"/>
              <a:t>v an der Waals </a:t>
            </a:r>
            <a:r>
              <a:rPr lang="ja-JP" altLang="en-US" sz="1050" dirty="0"/>
              <a:t>相互作用エネルギー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050" dirty="0" err="1"/>
              <a:t>U_ligand</a:t>
            </a:r>
            <a:r>
              <a:rPr lang="en-US" altLang="ja-JP" sz="1050" dirty="0"/>
              <a:t>: </a:t>
            </a:r>
            <a:r>
              <a:rPr lang="ja-JP" altLang="en-US" sz="1050" dirty="0"/>
              <a:t>リガンドの分子内ポテンシャルエネルギー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050" dirty="0" err="1"/>
              <a:t>U_strain</a:t>
            </a:r>
            <a:r>
              <a:rPr lang="en-US" altLang="ja-JP" sz="1050" dirty="0"/>
              <a:t>:</a:t>
            </a:r>
            <a:r>
              <a:rPr lang="ja-JP" altLang="en-US" sz="1050" dirty="0"/>
              <a:t>リガンドの歪みエネルギー（リガンドのドッキング構造と、ドッキング構造からもっとも近い極小化構造の内部エネルギーの差）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050" dirty="0" err="1"/>
              <a:t>U_solv</a:t>
            </a:r>
            <a:r>
              <a:rPr lang="en-US" altLang="ja-JP" sz="1050" dirty="0"/>
              <a:t>: (</a:t>
            </a:r>
            <a:r>
              <a:rPr lang="ja-JP" altLang="en-US" sz="1050" dirty="0"/>
              <a:t>オプション </a:t>
            </a:r>
            <a:r>
              <a:rPr lang="en-US" altLang="ja-JP" sz="1050" dirty="0"/>
              <a:t>) </a:t>
            </a:r>
            <a:r>
              <a:rPr lang="ja-JP" altLang="en-US" sz="1050" dirty="0"/>
              <a:t>分子間相互作用への溶媒和の寄与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050" dirty="0"/>
              <a:t>score: </a:t>
            </a:r>
            <a:r>
              <a:rPr lang="ja-JP" altLang="en-US" sz="1050" dirty="0"/>
              <a:t>極小化後のリガンドと </a:t>
            </a:r>
            <a:r>
              <a:rPr lang="en-US" altLang="ja-JP" sz="1050" dirty="0"/>
              <a:t>ASE </a:t>
            </a:r>
            <a:r>
              <a:rPr lang="ja-JP" altLang="en-US" sz="1050" dirty="0"/>
              <a:t>モデルとの </a:t>
            </a:r>
            <a:r>
              <a:rPr lang="en-US" altLang="ja-JP" sz="1050" dirty="0"/>
              <a:t>ASE Score </a:t>
            </a:r>
            <a:r>
              <a:rPr lang="ja-JP" altLang="en-US" sz="1050" dirty="0"/>
              <a:t>値</a:t>
            </a:r>
            <a:endParaRPr lang="en-US" altLang="ja-JP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ja-JP" sz="1050" dirty="0"/>
          </a:p>
        </p:txBody>
      </p:sp>
    </p:spTree>
    <p:extLst>
      <p:ext uri="{BB962C8B-B14F-4D97-AF65-F5344CB8AC3E}">
        <p14:creationId xmlns:p14="http://schemas.microsoft.com/office/powerpoint/2010/main" val="3902280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95192E3-4984-49E7-545C-BA4EAF4F4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178" y="2250436"/>
            <a:ext cx="3600000" cy="244729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FF18336-F419-4E66-CAFB-A2CCED6F3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4022" y="2250436"/>
            <a:ext cx="3600000" cy="2762945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1B291606-1CFE-846A-A8E7-895DFAC52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8866" y="2250436"/>
            <a:ext cx="3600000" cy="2598378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030BD61-CC98-6F9E-FBBA-FFB33A1AF508}"/>
              </a:ext>
            </a:extLst>
          </p:cNvPr>
          <p:cNvSpPr txBox="1"/>
          <p:nvPr/>
        </p:nvSpPr>
        <p:spPr>
          <a:xfrm>
            <a:off x="499178" y="1271529"/>
            <a:ext cx="14414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PC05</a:t>
            </a:r>
            <a:endParaRPr kumimoji="1" lang="en-US" altLang="ja-JP"/>
          </a:p>
          <a:p>
            <a:r>
              <a:rPr lang="en-US" altLang="ja-JP" err="1"/>
              <a:t>U_total</a:t>
            </a:r>
            <a:r>
              <a:rPr lang="en-US" altLang="ja-JP"/>
              <a:t>: -73</a:t>
            </a:r>
          </a:p>
          <a:p>
            <a:r>
              <a:rPr kumimoji="1" lang="en-US" altLang="ja-JP"/>
              <a:t>score: -61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909F067-2148-D501-CA67-0E5915FD9C1D}"/>
              </a:ext>
            </a:extLst>
          </p:cNvPr>
          <p:cNvSpPr txBox="1"/>
          <p:nvPr/>
        </p:nvSpPr>
        <p:spPr>
          <a:xfrm>
            <a:off x="4605226" y="1271529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MR09</a:t>
            </a:r>
            <a:endParaRPr kumimoji="1" lang="en-US" altLang="ja-JP"/>
          </a:p>
          <a:p>
            <a:r>
              <a:rPr lang="en-US" altLang="ja-JP" err="1"/>
              <a:t>U_total</a:t>
            </a:r>
            <a:r>
              <a:rPr lang="en-US" altLang="ja-JP"/>
              <a:t>: -122</a:t>
            </a:r>
          </a:p>
          <a:p>
            <a:r>
              <a:rPr lang="en-US" altLang="ja-JP"/>
              <a:t>score: -90</a:t>
            </a:r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1761F26-6F94-8433-308E-9030626EB48B}"/>
              </a:ext>
            </a:extLst>
          </p:cNvPr>
          <p:cNvSpPr txBox="1"/>
          <p:nvPr/>
        </p:nvSpPr>
        <p:spPr>
          <a:xfrm>
            <a:off x="8711274" y="1271529"/>
            <a:ext cx="14414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JZ07</a:t>
            </a:r>
          </a:p>
          <a:p>
            <a:r>
              <a:rPr lang="en-US" altLang="ja-JP" err="1"/>
              <a:t>U_total</a:t>
            </a:r>
            <a:r>
              <a:rPr lang="en-US" altLang="ja-JP"/>
              <a:t>: -19</a:t>
            </a:r>
          </a:p>
          <a:p>
            <a:r>
              <a:rPr kumimoji="1" lang="en-US" altLang="ja-JP"/>
              <a:t>score: -59</a:t>
            </a:r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522798E-CEE4-94BD-2D32-73FA3D441542}"/>
              </a:ext>
            </a:extLst>
          </p:cNvPr>
          <p:cNvSpPr txBox="1"/>
          <p:nvPr/>
        </p:nvSpPr>
        <p:spPr>
          <a:xfrm>
            <a:off x="159166" y="125119"/>
            <a:ext cx="6095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b="1" dirty="0"/>
              <a:t>ASE Dock</a:t>
            </a:r>
            <a:r>
              <a:rPr kumimoji="1" lang="ja-JP" altLang="en-US" b="1" dirty="0"/>
              <a:t>　スコア</a:t>
            </a:r>
            <a:r>
              <a:rPr lang="ja-JP" altLang="en-US" b="1" dirty="0"/>
              <a:t>上位</a:t>
            </a:r>
            <a:r>
              <a:rPr lang="en-US" altLang="ja-JP" b="1" dirty="0"/>
              <a:t>3</a:t>
            </a:r>
            <a:r>
              <a:rPr lang="ja-JP" altLang="en-US" b="1" dirty="0"/>
              <a:t>化合物</a:t>
            </a:r>
            <a:endParaRPr kumimoji="1"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2003782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8E5DA8E-95D0-9F59-79DB-199162E45CA6}"/>
              </a:ext>
            </a:extLst>
          </p:cNvPr>
          <p:cNvSpPr txBox="1"/>
          <p:nvPr/>
        </p:nvSpPr>
        <p:spPr>
          <a:xfrm>
            <a:off x="2146040" y="2619487"/>
            <a:ext cx="78999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7200" b="1"/>
              <a:t>3. </a:t>
            </a:r>
            <a:r>
              <a:rPr kumimoji="1" lang="en-US" altLang="ja-JP" sz="7200" b="1" err="1"/>
              <a:t>AutoDock</a:t>
            </a:r>
            <a:r>
              <a:rPr kumimoji="1" lang="en-US" altLang="ja-JP" sz="7200" b="1"/>
              <a:t> Vina</a:t>
            </a:r>
            <a:endParaRPr kumimoji="1" lang="ja-JP" altLang="en-US" sz="7200" b="1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FD1B71F-A0F4-F706-1406-A94A344F19DA}"/>
              </a:ext>
            </a:extLst>
          </p:cNvPr>
          <p:cNvSpPr txBox="1"/>
          <p:nvPr/>
        </p:nvSpPr>
        <p:spPr>
          <a:xfrm>
            <a:off x="4792598" y="4426772"/>
            <a:ext cx="2606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Software version:</a:t>
            </a:r>
            <a:r>
              <a:rPr kumimoji="1" lang="ja-JP" altLang="en-US">
                <a:highlight>
                  <a:srgbClr val="FFFF00"/>
                </a:highlight>
              </a:rPr>
              <a:t> </a:t>
            </a:r>
            <a:r>
              <a:rPr kumimoji="1" lang="en-US" altLang="ja-JP">
                <a:highlight>
                  <a:srgbClr val="FFFF00"/>
                </a:highlight>
              </a:rPr>
              <a:t>1.2.5</a:t>
            </a:r>
          </a:p>
        </p:txBody>
      </p:sp>
    </p:spTree>
    <p:extLst>
      <p:ext uri="{BB962C8B-B14F-4D97-AF65-F5344CB8AC3E}">
        <p14:creationId xmlns:p14="http://schemas.microsoft.com/office/powerpoint/2010/main" val="466519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1A00AB7-4164-36C1-081E-74A57850ECC6}"/>
              </a:ext>
            </a:extLst>
          </p:cNvPr>
          <p:cNvSpPr txBox="1"/>
          <p:nvPr/>
        </p:nvSpPr>
        <p:spPr>
          <a:xfrm>
            <a:off x="450273" y="304801"/>
            <a:ext cx="3728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err="1"/>
              <a:t>AutoDock</a:t>
            </a:r>
            <a:r>
              <a:rPr kumimoji="1" lang="en-US" altLang="ja-JP" sz="2400" b="1"/>
              <a:t> Vina </a:t>
            </a:r>
            <a:r>
              <a:rPr kumimoji="1" lang="ja-JP" altLang="en-US" sz="2400" b="1"/>
              <a:t>実行条件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DEA0547-E3F9-1903-4F42-E82F5AFA92A1}"/>
              </a:ext>
            </a:extLst>
          </p:cNvPr>
          <p:cNvSpPr txBox="1"/>
          <p:nvPr/>
        </p:nvSpPr>
        <p:spPr>
          <a:xfrm>
            <a:off x="852055" y="852054"/>
            <a:ext cx="7945581" cy="5453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dirty="0"/>
              <a:t>スコアリング関数</a:t>
            </a:r>
            <a:r>
              <a:rPr kumimoji="1" lang="en-US" altLang="ja-JP" dirty="0"/>
              <a:t>: </a:t>
            </a:r>
            <a:r>
              <a:rPr kumimoji="1" lang="en-US" altLang="ja-JP" dirty="0" err="1"/>
              <a:t>vinardo</a:t>
            </a:r>
            <a:endParaRPr kumimoji="1" lang="en-US" altLang="ja-JP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dirty="0"/>
              <a:t>探索範囲</a:t>
            </a:r>
            <a:r>
              <a:rPr lang="en-US" altLang="ja-JP" dirty="0"/>
              <a:t>【</a:t>
            </a:r>
            <a:r>
              <a:rPr lang="ja-JP" altLang="en-US" dirty="0"/>
              <a:t>ボックス</a:t>
            </a:r>
            <a:r>
              <a:rPr lang="en-US" altLang="ja-JP" dirty="0"/>
              <a:t>】</a:t>
            </a:r>
            <a:endParaRPr lang="ja-JP" altLang="en-US" dirty="0"/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ja-JP" dirty="0" err="1"/>
              <a:t>center_x</a:t>
            </a:r>
            <a:r>
              <a:rPr kumimoji="1" lang="en-US" altLang="ja-JP" dirty="0"/>
              <a:t>: 1.945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dirty="0" err="1"/>
              <a:t>center_y</a:t>
            </a:r>
            <a:r>
              <a:rPr lang="en-US" altLang="ja-JP" dirty="0"/>
              <a:t>: 8.413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ja-JP" dirty="0" err="1"/>
              <a:t>center_z</a:t>
            </a:r>
            <a:r>
              <a:rPr kumimoji="1" lang="en-US" altLang="ja-JP" dirty="0"/>
              <a:t>: 18.157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dirty="0" err="1"/>
              <a:t>size_x</a:t>
            </a:r>
            <a:r>
              <a:rPr lang="en-US" altLang="ja-JP" dirty="0"/>
              <a:t>: 20.000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ja-JP" dirty="0" err="1"/>
              <a:t>size_y</a:t>
            </a:r>
            <a:r>
              <a:rPr kumimoji="1" lang="en-US" altLang="ja-JP" dirty="0"/>
              <a:t>: 15.000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dirty="0" err="1"/>
              <a:t>size_z</a:t>
            </a:r>
            <a:r>
              <a:rPr lang="en-US" altLang="ja-JP" dirty="0"/>
              <a:t>: 15.000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dirty="0"/>
              <a:t>化合物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dirty="0"/>
              <a:t>注意！</a:t>
            </a:r>
            <a:br>
              <a:rPr lang="en-US" altLang="ja-JP" dirty="0"/>
            </a:br>
            <a:r>
              <a:rPr lang="en-US" altLang="ja-JP" dirty="0" err="1"/>
              <a:t>AutoDock</a:t>
            </a:r>
            <a:r>
              <a:rPr lang="en-US" altLang="ja-JP" dirty="0"/>
              <a:t> Vina </a:t>
            </a:r>
            <a:r>
              <a:rPr lang="ja-JP" altLang="en-US" dirty="0"/>
              <a:t>がホウ素を扱えないため、化合物中のホウ素を炭素に置換してドッキングを実行した </a:t>
            </a:r>
            <a:r>
              <a:rPr lang="en-US" altLang="ja-JP" dirty="0"/>
              <a:t>(</a:t>
            </a:r>
            <a:r>
              <a:rPr lang="ja-JP" altLang="en-US" dirty="0"/>
              <a:t>参考文献</a:t>
            </a:r>
            <a:r>
              <a:rPr lang="en-US" altLang="ja-JP" b="0" i="0" dirty="0" err="1">
                <a:effectLst/>
                <a:latin typeface="-apple-system"/>
              </a:rPr>
              <a:t>doi</a:t>
            </a:r>
            <a:r>
              <a:rPr lang="en-US" altLang="ja-JP" b="0" i="0" dirty="0">
                <a:effectLst/>
                <a:latin typeface="-apple-system"/>
              </a:rPr>
              <a:t>:</a:t>
            </a:r>
            <a:r>
              <a:rPr lang="ja-JP" altLang="en-US" b="0" i="0" dirty="0">
                <a:effectLst/>
                <a:latin typeface="-apple-system"/>
              </a:rPr>
              <a:t> </a:t>
            </a:r>
            <a:r>
              <a:rPr lang="en-US" altLang="ja-JP" b="0" i="0" dirty="0">
                <a:effectLst/>
                <a:latin typeface="-apple-system"/>
              </a:rPr>
              <a:t>10.1021/ci900031y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4E7B3EE-B6E5-91AF-690D-85A5DE989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179" y="1599842"/>
            <a:ext cx="299748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92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8E5DA8E-95D0-9F59-79DB-199162E45CA6}"/>
              </a:ext>
            </a:extLst>
          </p:cNvPr>
          <p:cNvSpPr txBox="1"/>
          <p:nvPr/>
        </p:nvSpPr>
        <p:spPr>
          <a:xfrm>
            <a:off x="3494166" y="2619487"/>
            <a:ext cx="52036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7200" b="1"/>
              <a:t>4. </a:t>
            </a:r>
            <a:r>
              <a:rPr kumimoji="1" lang="en-US" altLang="ja-JP" sz="7200" b="1" err="1"/>
              <a:t>DiffDock</a:t>
            </a:r>
            <a:endParaRPr kumimoji="1" lang="ja-JP" altLang="en-US" sz="7200" b="1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F5E5142-00E7-1E7B-FE7C-522CD87CF553}"/>
              </a:ext>
            </a:extLst>
          </p:cNvPr>
          <p:cNvSpPr txBox="1"/>
          <p:nvPr/>
        </p:nvSpPr>
        <p:spPr>
          <a:xfrm>
            <a:off x="3766676" y="4426772"/>
            <a:ext cx="4658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Software version: GitHub </a:t>
            </a:r>
            <a:r>
              <a:rPr lang="en-US" altLang="ja-JP" dirty="0"/>
              <a:t>commit 7dc84c9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128785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1A00AB7-4164-36C1-081E-74A57850ECC6}"/>
              </a:ext>
            </a:extLst>
          </p:cNvPr>
          <p:cNvSpPr txBox="1"/>
          <p:nvPr/>
        </p:nvSpPr>
        <p:spPr>
          <a:xfrm>
            <a:off x="450273" y="304801"/>
            <a:ext cx="2824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err="1"/>
              <a:t>DiffDock</a:t>
            </a:r>
            <a:r>
              <a:rPr kumimoji="1" lang="en-US" altLang="ja-JP" sz="2400" b="1"/>
              <a:t> </a:t>
            </a:r>
            <a:r>
              <a:rPr kumimoji="1" lang="ja-JP" altLang="en-US" sz="2400" b="1"/>
              <a:t>実行条件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DEA0547-E3F9-1903-4F42-E82F5AFA92A1}"/>
              </a:ext>
            </a:extLst>
          </p:cNvPr>
          <p:cNvSpPr txBox="1"/>
          <p:nvPr/>
        </p:nvSpPr>
        <p:spPr>
          <a:xfrm>
            <a:off x="647728" y="852054"/>
            <a:ext cx="10256320" cy="12999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dirty="0"/>
              <a:t>--</a:t>
            </a:r>
            <a:r>
              <a:rPr lang="en-US" altLang="ja-JP" dirty="0" err="1"/>
              <a:t>no_final_step_noise</a:t>
            </a:r>
            <a:r>
              <a:rPr lang="ja-JP" altLang="en-US" dirty="0"/>
              <a:t> オプション </a:t>
            </a:r>
            <a:r>
              <a:rPr lang="en-US" altLang="ja-JP" dirty="0"/>
              <a:t>(Diffusion model reverse process</a:t>
            </a:r>
            <a:r>
              <a:rPr lang="ja-JP" altLang="en-US" dirty="0"/>
              <a:t>の最終ステップでノイズを完全に除去</a:t>
            </a:r>
            <a:r>
              <a:rPr lang="en-US" altLang="ja-JP" dirty="0"/>
              <a:t>)</a:t>
            </a:r>
            <a:r>
              <a:rPr lang="ja-JP" altLang="en-US" dirty="0"/>
              <a:t> を追加した以外デフォルト設定</a:t>
            </a:r>
            <a:endParaRPr lang="en-US" altLang="ja-JP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dirty="0"/>
              <a:t>※</a:t>
            </a:r>
            <a:r>
              <a:rPr lang="en-US" altLang="ja-JP" dirty="0" err="1"/>
              <a:t>DiffDock</a:t>
            </a:r>
            <a:r>
              <a:rPr lang="ja-JP" altLang="en-US" dirty="0"/>
              <a:t>は、探索範囲の指定は不要</a:t>
            </a:r>
          </a:p>
        </p:txBody>
      </p:sp>
    </p:spTree>
    <p:extLst>
      <p:ext uri="{BB962C8B-B14F-4D97-AF65-F5344CB8AC3E}">
        <p14:creationId xmlns:p14="http://schemas.microsoft.com/office/powerpoint/2010/main" val="2270844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479E5800-1C0E-1536-24CD-C9D07F43A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71" y="2274143"/>
            <a:ext cx="3931671" cy="3627547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1E3DE3C-8CBE-9136-F1B2-5BA28556D6CA}"/>
              </a:ext>
            </a:extLst>
          </p:cNvPr>
          <p:cNvSpPr txBox="1"/>
          <p:nvPr/>
        </p:nvSpPr>
        <p:spPr>
          <a:xfrm>
            <a:off x="241137" y="131275"/>
            <a:ext cx="4045785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/>
              <a:t>標的タンパク質</a:t>
            </a:r>
            <a:endParaRPr kumimoji="1" lang="en-US" altLang="ja-JP" sz="2000" b="1"/>
          </a:p>
          <a:p>
            <a:r>
              <a:rPr kumimoji="1" lang="en-US" altLang="ja-JP" sz="2000" b="1"/>
              <a:t>8GCY</a:t>
            </a:r>
          </a:p>
          <a:p>
            <a:r>
              <a:rPr kumimoji="1" lang="en-US" altLang="ja-JP" sz="1050" b="1"/>
              <a:t>Co-crystal structure of CBL-B in complex with</a:t>
            </a:r>
          </a:p>
          <a:p>
            <a:r>
              <a:rPr kumimoji="1" lang="en-US" altLang="ja-JP" sz="1050" b="1"/>
              <a:t> N-Arylisoindolin-1-one inhibitor</a:t>
            </a:r>
            <a:endParaRPr kumimoji="1" lang="ja-JP" altLang="en-US" sz="1050" b="1"/>
          </a:p>
        </p:txBody>
      </p:sp>
      <p:pic>
        <p:nvPicPr>
          <p:cNvPr id="3" name="図 2" descr="ダイアグラム&#10;&#10;自動的に生成された説明">
            <a:extLst>
              <a:ext uri="{FF2B5EF4-FFF2-40B4-BE49-F238E27FC236}">
                <a16:creationId xmlns:a16="http://schemas.microsoft.com/office/drawing/2014/main" id="{3BE32FC4-3C76-ECCA-3574-DB9F490DF2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9"/>
          <a:stretch/>
        </p:blipFill>
        <p:spPr>
          <a:xfrm>
            <a:off x="8633250" y="2436143"/>
            <a:ext cx="3374579" cy="3417087"/>
          </a:xfrm>
          <a:prstGeom prst="rect">
            <a:avLst/>
          </a:prstGeom>
        </p:spPr>
      </p:pic>
      <p:pic>
        <p:nvPicPr>
          <p:cNvPr id="7" name="図 6" descr="カラフルな凧を持っている人の絵&#10;&#10;低い精度で自動的に生成された説明">
            <a:extLst>
              <a:ext uri="{FF2B5EF4-FFF2-40B4-BE49-F238E27FC236}">
                <a16:creationId xmlns:a16="http://schemas.microsoft.com/office/drawing/2014/main" id="{202B2A6E-09C5-FEE2-C1EB-10D3F0BC18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17"/>
          <a:stretch/>
        </p:blipFill>
        <p:spPr>
          <a:xfrm>
            <a:off x="4655162" y="2275741"/>
            <a:ext cx="3615873" cy="3644066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A72B9E2-568B-DBAD-7DE2-EAC69C4C473D}"/>
              </a:ext>
            </a:extLst>
          </p:cNvPr>
          <p:cNvSpPr txBox="1"/>
          <p:nvPr/>
        </p:nvSpPr>
        <p:spPr>
          <a:xfrm>
            <a:off x="1070386" y="190481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/>
              <a:t>複合体構造全体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8B7401B-B2D7-E4CC-7FE2-01BD14A15DB2}"/>
              </a:ext>
            </a:extLst>
          </p:cNvPr>
          <p:cNvSpPr txBox="1"/>
          <p:nvPr/>
        </p:nvSpPr>
        <p:spPr>
          <a:xfrm>
            <a:off x="5136777" y="1904811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/>
              <a:t>リガンド結合ポケット</a:t>
            </a:r>
            <a:endParaRPr kumimoji="1" lang="ja-JP" altLang="en-US" b="1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4D30049-9CDA-FF42-606F-A6C373E847BF}"/>
              </a:ext>
            </a:extLst>
          </p:cNvPr>
          <p:cNvSpPr txBox="1"/>
          <p:nvPr/>
        </p:nvSpPr>
        <p:spPr>
          <a:xfrm>
            <a:off x="8687514" y="1861780"/>
            <a:ext cx="35044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/>
              <a:t>N-</a:t>
            </a:r>
            <a:r>
              <a:rPr kumimoji="1" lang="en-US" altLang="ja-JP" b="1" err="1"/>
              <a:t>Arylisoindolin</a:t>
            </a:r>
            <a:r>
              <a:rPr kumimoji="1" lang="en-US" altLang="ja-JP" b="1"/>
              <a:t>-one inhibitor</a:t>
            </a:r>
          </a:p>
          <a:p>
            <a:r>
              <a:rPr lang="ja-JP" altLang="en-US" b="1"/>
              <a:t>のコンタクトマップ</a:t>
            </a:r>
            <a:endParaRPr kumimoji="1" lang="ja-JP" altLang="en-US" b="1"/>
          </a:p>
        </p:txBody>
      </p:sp>
    </p:spTree>
    <p:extLst>
      <p:ext uri="{BB962C8B-B14F-4D97-AF65-F5344CB8AC3E}">
        <p14:creationId xmlns:p14="http://schemas.microsoft.com/office/powerpoint/2010/main" val="2354390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C5E5B3-10BF-78F9-B270-5478A00A4672}"/>
              </a:ext>
            </a:extLst>
          </p:cNvPr>
          <p:cNvSpPr txBox="1"/>
          <p:nvPr/>
        </p:nvSpPr>
        <p:spPr>
          <a:xfrm>
            <a:off x="119008" y="0"/>
            <a:ext cx="51539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/>
              <a:t>計算準備</a:t>
            </a:r>
            <a:r>
              <a:rPr kumimoji="1" lang="ja-JP" altLang="en-US" sz="2000" b="1" dirty="0"/>
              <a:t>（すべての</a:t>
            </a:r>
            <a:r>
              <a:rPr kumimoji="1" lang="en-US" altLang="ja-JP" sz="2000" b="1" dirty="0"/>
              <a:t>Docking</a:t>
            </a:r>
            <a:r>
              <a:rPr kumimoji="1" lang="ja-JP" altLang="en-US" sz="2000" b="1" dirty="0"/>
              <a:t>に共通）</a:t>
            </a:r>
            <a:endParaRPr kumimoji="1" lang="ja-JP" altLang="en-US" sz="3200" b="1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D6BAB1C-CA64-7849-8559-0FD86E97F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5542" y="3469501"/>
            <a:ext cx="3261950" cy="2729769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D861FA4F-CE5D-FD00-95C4-98C296AB3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26" y="3429000"/>
            <a:ext cx="3461688" cy="2810773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CEA8C62-C24C-DECF-7247-F6B3522191E0}"/>
              </a:ext>
            </a:extLst>
          </p:cNvPr>
          <p:cNvSpPr txBox="1"/>
          <p:nvPr/>
        </p:nvSpPr>
        <p:spPr>
          <a:xfrm>
            <a:off x="422626" y="6302317"/>
            <a:ext cx="3109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 err="1"/>
              <a:t>QuickPrep</a:t>
            </a:r>
            <a:r>
              <a:rPr lang="ja-JP" altLang="en-US" sz="1800"/>
              <a:t>デフォルト設定</a:t>
            </a:r>
            <a:endParaRPr kumimoji="1" lang="en-US" altLang="ja-JP" sz="18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4BB4F0C-50D7-6F8C-EAC0-B6C259C2E072}"/>
              </a:ext>
            </a:extLst>
          </p:cNvPr>
          <p:cNvSpPr txBox="1"/>
          <p:nvPr/>
        </p:nvSpPr>
        <p:spPr>
          <a:xfrm>
            <a:off x="204952" y="1028660"/>
            <a:ext cx="73572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/>
              <a:t>タンパク質準備</a:t>
            </a:r>
            <a:endParaRPr kumimoji="1" lang="en-US" altLang="ja-JP" b="1"/>
          </a:p>
          <a:p>
            <a:r>
              <a:rPr kumimoji="1" lang="en-US" altLang="ja-JP"/>
              <a:t>MOE</a:t>
            </a:r>
            <a:r>
              <a:rPr kumimoji="1" lang="ja-JP" altLang="en-US"/>
              <a:t>の</a:t>
            </a:r>
            <a:r>
              <a:rPr kumimoji="1" lang="en-US" altLang="ja-JP"/>
              <a:t>『</a:t>
            </a:r>
            <a:r>
              <a:rPr kumimoji="1" lang="en-US" altLang="ja-JP" err="1"/>
              <a:t>QuickPrep</a:t>
            </a:r>
            <a:r>
              <a:rPr kumimoji="1" lang="en-US" altLang="ja-JP"/>
              <a:t>』</a:t>
            </a:r>
            <a:r>
              <a:rPr kumimoji="1" lang="ja-JP" altLang="en-US"/>
              <a:t>の</a:t>
            </a:r>
            <a:br>
              <a:rPr kumimoji="1" lang="en-US" altLang="ja-JP"/>
            </a:br>
            <a:r>
              <a:rPr kumimoji="1" lang="ja-JP" altLang="en-US"/>
              <a:t>「</a:t>
            </a:r>
            <a:r>
              <a:rPr kumimoji="1" lang="en-US" altLang="ja-JP"/>
              <a:t>structure preparation</a:t>
            </a:r>
            <a:r>
              <a:rPr lang="ja-JP" altLang="en-US"/>
              <a:t>機能」</a:t>
            </a:r>
            <a:r>
              <a:rPr kumimoji="1" lang="ja-JP" altLang="en-US"/>
              <a:t>および「</a:t>
            </a:r>
            <a:r>
              <a:rPr kumimoji="1" lang="en-US" altLang="ja-JP"/>
              <a:t>Protonate 3D</a:t>
            </a:r>
            <a:r>
              <a:rPr kumimoji="1" lang="ja-JP" altLang="en-US"/>
              <a:t>機能」で前処理</a:t>
            </a:r>
            <a:endParaRPr kumimoji="1" lang="en-US" altLang="ja-JP"/>
          </a:p>
          <a:p>
            <a:endParaRPr kumimoji="1" lang="en-US" altLang="ja-JP"/>
          </a:p>
          <a:p>
            <a:r>
              <a:rPr kumimoji="1" lang="ja-JP" altLang="en-US"/>
              <a:t>・欠損残基のチェック</a:t>
            </a:r>
            <a:endParaRPr kumimoji="1" lang="en-US" altLang="ja-JP"/>
          </a:p>
          <a:p>
            <a:r>
              <a:rPr lang="ja-JP" altLang="en-US"/>
              <a:t>・構造のゆがみ（クラッシュしている残基）チェック</a:t>
            </a:r>
            <a:endParaRPr kumimoji="1" lang="en-US" altLang="ja-JP"/>
          </a:p>
          <a:p>
            <a:r>
              <a:rPr lang="ja-JP" altLang="en-US"/>
              <a:t>・プロトン化</a:t>
            </a:r>
            <a:endParaRPr lang="en-US" altLang="ja-JP"/>
          </a:p>
          <a:p>
            <a:r>
              <a:rPr kumimoji="1" lang="ja-JP" altLang="en-US"/>
              <a:t>など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21BD8B6-E0FD-4BE2-6FEA-EDF3A90314C7}"/>
              </a:ext>
            </a:extLst>
          </p:cNvPr>
          <p:cNvSpPr txBox="1"/>
          <p:nvPr/>
        </p:nvSpPr>
        <p:spPr>
          <a:xfrm>
            <a:off x="4115542" y="6302317"/>
            <a:ext cx="32619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800"/>
              <a:t>Protonate3D</a:t>
            </a:r>
            <a:r>
              <a:rPr lang="ja-JP" altLang="en-US" sz="1800"/>
              <a:t>デフォルト設定</a:t>
            </a:r>
            <a:endParaRPr kumimoji="1" lang="en-US" altLang="ja-JP" sz="180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A4115B3-22FA-B99E-8ABC-B02E9ECC5778}"/>
              </a:ext>
            </a:extLst>
          </p:cNvPr>
          <p:cNvSpPr/>
          <p:nvPr/>
        </p:nvSpPr>
        <p:spPr>
          <a:xfrm>
            <a:off x="204952" y="977461"/>
            <a:ext cx="7441324" cy="57568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BCFF834-5515-B249-F483-E515265B79C1}"/>
              </a:ext>
            </a:extLst>
          </p:cNvPr>
          <p:cNvSpPr/>
          <p:nvPr/>
        </p:nvSpPr>
        <p:spPr>
          <a:xfrm>
            <a:off x="7831676" y="977461"/>
            <a:ext cx="4155371" cy="57568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131397A-E614-2C1A-F74A-D93B3F83E953}"/>
              </a:ext>
            </a:extLst>
          </p:cNvPr>
          <p:cNvSpPr txBox="1"/>
          <p:nvPr/>
        </p:nvSpPr>
        <p:spPr>
          <a:xfrm>
            <a:off x="7993118" y="1028660"/>
            <a:ext cx="73572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/>
              <a:t>化合物前処理</a:t>
            </a:r>
            <a:endParaRPr kumimoji="1" lang="en-US" altLang="ja-JP" b="1"/>
          </a:p>
          <a:p>
            <a:r>
              <a:rPr kumimoji="1" lang="en-US" altLang="ja-JP"/>
              <a:t>MOE</a:t>
            </a:r>
            <a:r>
              <a:rPr kumimoji="1" lang="ja-JP" altLang="en-US"/>
              <a:t>の</a:t>
            </a:r>
            <a:r>
              <a:rPr kumimoji="1" lang="en-US" altLang="ja-JP"/>
              <a:t>『wash』</a:t>
            </a:r>
            <a:r>
              <a:rPr lang="ja-JP" altLang="en-US"/>
              <a:t>で処理</a:t>
            </a:r>
            <a:endParaRPr lang="en-US" altLang="ja-JP"/>
          </a:p>
          <a:p>
            <a:r>
              <a:rPr kumimoji="1" lang="ja-JP" altLang="en-US"/>
              <a:t>・脱塩</a:t>
            </a:r>
            <a:endParaRPr kumimoji="1" lang="en-US" altLang="ja-JP"/>
          </a:p>
          <a:p>
            <a:r>
              <a:rPr lang="ja-JP" altLang="en-US"/>
              <a:t>・プロトン化</a:t>
            </a:r>
            <a:endParaRPr lang="en-US" altLang="ja-JP"/>
          </a:p>
          <a:p>
            <a:r>
              <a:rPr kumimoji="1" lang="ja-JP" altLang="en-US"/>
              <a:t>など</a:t>
            </a: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1605BA03-517A-8C3C-BC78-7F23E1F094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6055" y="2841962"/>
            <a:ext cx="3206611" cy="3160803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C68B8DA5-A6C0-1583-8E91-7871EA25BEF7}"/>
              </a:ext>
            </a:extLst>
          </p:cNvPr>
          <p:cNvSpPr txBox="1"/>
          <p:nvPr/>
        </p:nvSpPr>
        <p:spPr>
          <a:xfrm>
            <a:off x="8305164" y="6057795"/>
            <a:ext cx="3261950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ja-JP">
                <a:ea typeface="游ゴシック"/>
              </a:rPr>
              <a:t>Protonation: Dominant pH7  </a:t>
            </a:r>
            <a:endParaRPr lang="en-US" altLang="ja-JP"/>
          </a:p>
          <a:p>
            <a:r>
              <a:rPr lang="en-US" altLang="ja-JP">
                <a:ea typeface="游ゴシック"/>
              </a:rPr>
              <a:t>その他</a:t>
            </a:r>
            <a:r>
              <a:rPr lang="en-US" altLang="ja-JP" sz="1800">
                <a:ea typeface="游ゴシック"/>
              </a:rPr>
              <a:t>Wash</a:t>
            </a:r>
            <a:r>
              <a:rPr lang="ja-JP" altLang="en-US" sz="1800">
                <a:ea typeface="游ゴシック"/>
              </a:rPr>
              <a:t>デフォルト設定</a:t>
            </a:r>
            <a:endParaRPr lang="en-US" altLang="ja-JP" sz="1800">
              <a:ea typeface="游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819636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BE8FF74-5E6D-5A9C-D3BB-A05593A1C89A}"/>
              </a:ext>
            </a:extLst>
          </p:cNvPr>
          <p:cNvSpPr txBox="1"/>
          <p:nvPr/>
        </p:nvSpPr>
        <p:spPr>
          <a:xfrm>
            <a:off x="119008" y="0"/>
            <a:ext cx="82942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/>
              <a:t>利用した</a:t>
            </a:r>
            <a:r>
              <a:rPr lang="en-US" altLang="ja-JP" sz="3200" b="1" dirty="0"/>
              <a:t>Docking Simulation </a:t>
            </a:r>
            <a:r>
              <a:rPr lang="ja-JP" altLang="en-US" sz="3200" b="1" dirty="0"/>
              <a:t>ソフトウェア</a:t>
            </a:r>
            <a:endParaRPr kumimoji="1" lang="ja-JP" altLang="en-US" sz="3200" b="1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0FAACBB-CF06-1CC2-32F5-12B2C7713558}"/>
              </a:ext>
            </a:extLst>
          </p:cNvPr>
          <p:cNvSpPr txBox="1"/>
          <p:nvPr/>
        </p:nvSpPr>
        <p:spPr>
          <a:xfrm>
            <a:off x="538385" y="1623701"/>
            <a:ext cx="1036533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en-US" altLang="ja-JP" dirty="0"/>
              <a:t>MOE Dock </a:t>
            </a:r>
            <a:r>
              <a:rPr kumimoji="1" lang="en-US" altLang="ja-JP" sz="1200" dirty="0"/>
              <a:t>(MOE</a:t>
            </a:r>
            <a:r>
              <a:rPr kumimoji="1" lang="ja-JP" altLang="en-US" sz="1200" dirty="0"/>
              <a:t>のデフォルトの</a:t>
            </a:r>
            <a:r>
              <a:rPr kumimoji="1" lang="en-US" altLang="ja-JP" sz="1200" dirty="0"/>
              <a:t>Docking</a:t>
            </a:r>
            <a:r>
              <a:rPr lang="ja-JP" altLang="en-US" sz="1200" dirty="0"/>
              <a:t>ソフト</a:t>
            </a:r>
            <a:r>
              <a:rPr kumimoji="1" lang="ja-JP" altLang="en-US" sz="1200" dirty="0"/>
              <a:t>）　</a:t>
            </a:r>
            <a:r>
              <a:rPr kumimoji="1" lang="en-US" altLang="ja-JP" sz="1100" dirty="0"/>
              <a:t>※</a:t>
            </a:r>
            <a:r>
              <a:rPr kumimoji="1" lang="ja-JP" altLang="en-US" sz="1100" dirty="0"/>
              <a:t>作業者：田中良樹</a:t>
            </a:r>
            <a:endParaRPr kumimoji="1" lang="en-US" altLang="ja-JP" sz="1100" dirty="0"/>
          </a:p>
          <a:p>
            <a:pPr marL="342900" indent="-342900">
              <a:buFont typeface="+mj-lt"/>
              <a:buAutoNum type="arabicPeriod"/>
            </a:pPr>
            <a:r>
              <a:rPr lang="en-US" altLang="ja-JP" dirty="0"/>
              <a:t>MOE ASE Dock</a:t>
            </a:r>
            <a:r>
              <a:rPr lang="ja-JP" altLang="en-US" sz="1200" dirty="0"/>
              <a:t>（</a:t>
            </a:r>
            <a:r>
              <a:rPr lang="en-US" altLang="ja-JP" sz="1200" dirty="0"/>
              <a:t>MOE</a:t>
            </a:r>
            <a:r>
              <a:rPr lang="ja-JP" altLang="en-US" sz="1200" dirty="0"/>
              <a:t>の日本代理店モルシスが開発した</a:t>
            </a:r>
            <a:r>
              <a:rPr lang="en-US" altLang="ja-JP" sz="1200" dirty="0"/>
              <a:t>Docking</a:t>
            </a:r>
            <a:r>
              <a:rPr lang="ja-JP" altLang="en-US" sz="1200" dirty="0"/>
              <a:t>ソフト：先に化合物の配座解析を行うのが特徴）</a:t>
            </a:r>
            <a:r>
              <a:rPr kumimoji="1" lang="en-US" altLang="ja-JP" sz="1200" dirty="0"/>
              <a:t> ※</a:t>
            </a:r>
            <a:r>
              <a:rPr kumimoji="1" lang="ja-JP" altLang="en-US" sz="1200" dirty="0"/>
              <a:t>作業者：田中良樹</a:t>
            </a:r>
            <a:endParaRPr lang="en-US" altLang="ja-JP" sz="1200" dirty="0"/>
          </a:p>
          <a:p>
            <a:pPr marL="342900" indent="-342900">
              <a:buFont typeface="+mj-lt"/>
              <a:buAutoNum type="arabicPeriod"/>
            </a:pPr>
            <a:r>
              <a:rPr lang="en-US" altLang="ja-JP" dirty="0" err="1"/>
              <a:t>AutoDock</a:t>
            </a:r>
            <a:r>
              <a:rPr lang="en-US" altLang="ja-JP" dirty="0"/>
              <a:t> Vina</a:t>
            </a:r>
            <a:r>
              <a:rPr lang="ja-JP" altLang="en-US" dirty="0"/>
              <a:t>　</a:t>
            </a:r>
            <a:r>
              <a:rPr kumimoji="1" lang="en-US" altLang="ja-JP" sz="1800" dirty="0"/>
              <a:t> </a:t>
            </a:r>
            <a:r>
              <a:rPr kumimoji="1" lang="en-US" altLang="ja-JP" sz="1100" dirty="0"/>
              <a:t>※</a:t>
            </a:r>
            <a:r>
              <a:rPr kumimoji="1" lang="ja-JP" altLang="en-US" sz="1100" dirty="0"/>
              <a:t>作業者：海江田修至</a:t>
            </a:r>
            <a:endParaRPr lang="en-US" altLang="ja-JP" sz="1100" dirty="0"/>
          </a:p>
          <a:p>
            <a:pPr marL="342900" indent="-342900">
              <a:buFont typeface="+mj-lt"/>
              <a:buAutoNum type="arabicPeriod"/>
            </a:pPr>
            <a:r>
              <a:rPr lang="en-US" altLang="ja-JP" dirty="0" err="1"/>
              <a:t>DiffDock</a:t>
            </a:r>
            <a:r>
              <a:rPr lang="ja-JP" altLang="en-US" dirty="0"/>
              <a:t>　</a:t>
            </a:r>
            <a:r>
              <a:rPr kumimoji="1" lang="en-US" altLang="ja-JP" sz="1100" dirty="0"/>
              <a:t>※</a:t>
            </a:r>
            <a:r>
              <a:rPr kumimoji="1" lang="ja-JP" altLang="en-US" sz="1100" dirty="0"/>
              <a:t>作業者：海江田修至</a:t>
            </a:r>
            <a:endParaRPr lang="en-US" altLang="ja-JP" dirty="0"/>
          </a:p>
          <a:p>
            <a:pPr marL="342900" indent="-342900">
              <a:buFont typeface="+mj-lt"/>
              <a:buAutoNum type="arabicPeriod"/>
            </a:pPr>
            <a:endParaRPr lang="en-US" altLang="ja-JP" dirty="0"/>
          </a:p>
          <a:p>
            <a:pPr marL="342900" indent="-342900">
              <a:buFont typeface="+mj-lt"/>
              <a:buAutoNum type="arabicPeriod"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51082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8E5DA8E-95D0-9F59-79DB-199162E45CA6}"/>
              </a:ext>
            </a:extLst>
          </p:cNvPr>
          <p:cNvSpPr txBox="1"/>
          <p:nvPr/>
        </p:nvSpPr>
        <p:spPr>
          <a:xfrm>
            <a:off x="3221915" y="2619487"/>
            <a:ext cx="66367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7200" b="1"/>
              <a:t>1. MOE</a:t>
            </a:r>
            <a:r>
              <a:rPr kumimoji="1" lang="ja-JP" altLang="en-US" sz="7200" b="1"/>
              <a:t>　</a:t>
            </a:r>
            <a:r>
              <a:rPr kumimoji="1" lang="en-US" altLang="ja-JP" sz="7200" b="1"/>
              <a:t>Dock</a:t>
            </a:r>
            <a:endParaRPr kumimoji="1" lang="ja-JP" altLang="en-US" sz="7200" b="1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C2899D8-7BC9-0984-4DA1-63E2FC580709}"/>
              </a:ext>
            </a:extLst>
          </p:cNvPr>
          <p:cNvSpPr txBox="1"/>
          <p:nvPr/>
        </p:nvSpPr>
        <p:spPr>
          <a:xfrm>
            <a:off x="3512372" y="4426772"/>
            <a:ext cx="3122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Software version:2020.0901</a:t>
            </a:r>
          </a:p>
        </p:txBody>
      </p:sp>
    </p:spTree>
    <p:extLst>
      <p:ext uri="{BB962C8B-B14F-4D97-AF65-F5344CB8AC3E}">
        <p14:creationId xmlns:p14="http://schemas.microsoft.com/office/powerpoint/2010/main" val="4196183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851B8836-505F-2A5B-F91D-5A89F29DD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1284" y="2300254"/>
            <a:ext cx="2314122" cy="1608013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01DA77C-417B-9DAF-7143-B0AB343D8EEA}"/>
              </a:ext>
            </a:extLst>
          </p:cNvPr>
          <p:cNvSpPr txBox="1"/>
          <p:nvPr/>
        </p:nvSpPr>
        <p:spPr>
          <a:xfrm>
            <a:off x="544446" y="479502"/>
            <a:ext cx="8659743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dirty="0"/>
              <a:t>MOE Dock</a:t>
            </a:r>
          </a:p>
          <a:p>
            <a:endParaRPr kumimoji="1" lang="en-US" altLang="ja-JP" sz="1400" b="1" dirty="0"/>
          </a:p>
          <a:p>
            <a:r>
              <a:rPr kumimoji="1" lang="en-US" altLang="ja-JP" sz="1400" dirty="0"/>
              <a:t>【</a:t>
            </a:r>
            <a:r>
              <a:rPr kumimoji="1" lang="ja-JP" altLang="en-US" sz="1400" dirty="0"/>
              <a:t>探索ポケット指定</a:t>
            </a:r>
            <a:r>
              <a:rPr kumimoji="1" lang="en-US" altLang="ja-JP" sz="1400" dirty="0"/>
              <a:t>】</a:t>
            </a:r>
          </a:p>
          <a:p>
            <a:r>
              <a:rPr kumimoji="1" lang="en-US" altLang="ja-JP" sz="1400" dirty="0"/>
              <a:t>PDB</a:t>
            </a:r>
            <a:r>
              <a:rPr kumimoji="1" lang="ja-JP" altLang="en-US" sz="1400" dirty="0"/>
              <a:t>構造</a:t>
            </a:r>
            <a:r>
              <a:rPr kumimoji="1" lang="en-US" altLang="ja-JP" sz="1400" dirty="0"/>
              <a:t>8GCY</a:t>
            </a:r>
            <a:r>
              <a:rPr kumimoji="1" lang="ja-JP" altLang="en-US" sz="1400" dirty="0"/>
              <a:t>の</a:t>
            </a:r>
            <a:r>
              <a:rPr kumimoji="1" lang="en-US" altLang="ja-JP" sz="1400" dirty="0"/>
              <a:t>N-Aryl isoindolin-1-one</a:t>
            </a:r>
            <a:r>
              <a:rPr kumimoji="1" lang="ja-JP" altLang="en-US" sz="1400" dirty="0"/>
              <a:t>の結合部位付近で探索するように指定</a:t>
            </a:r>
            <a:endParaRPr kumimoji="1" lang="en-US" altLang="ja-JP" sz="1400" dirty="0"/>
          </a:p>
          <a:p>
            <a:endParaRPr kumimoji="1" lang="en-US" altLang="ja-JP" sz="1400" dirty="0"/>
          </a:p>
          <a:p>
            <a:endParaRPr lang="en-US" altLang="ja-JP" sz="1400" dirty="0"/>
          </a:p>
          <a:p>
            <a:endParaRPr kumimoji="1" lang="en-US" altLang="ja-JP" sz="1400" dirty="0"/>
          </a:p>
          <a:p>
            <a:endParaRPr lang="en-US" altLang="ja-JP" sz="1400" dirty="0"/>
          </a:p>
          <a:p>
            <a:endParaRPr kumimoji="1" lang="en-US" altLang="ja-JP" sz="1400" dirty="0"/>
          </a:p>
          <a:p>
            <a:endParaRPr lang="en-US" altLang="ja-JP" sz="1400" dirty="0"/>
          </a:p>
          <a:p>
            <a:endParaRPr kumimoji="1" lang="en-US" altLang="ja-JP" sz="1400" dirty="0"/>
          </a:p>
          <a:p>
            <a:r>
              <a:rPr lang="en-US" altLang="ja-JP" sz="1400" dirty="0"/>
              <a:t>【</a:t>
            </a:r>
            <a:r>
              <a:rPr lang="ja-JP" altLang="en-US" sz="1400" dirty="0"/>
              <a:t>ドッキングパラメーター</a:t>
            </a:r>
            <a:r>
              <a:rPr lang="en-US" altLang="ja-JP" sz="1400" dirty="0"/>
              <a:t>】</a:t>
            </a:r>
            <a:endParaRPr kumimoji="1" lang="en-US" altLang="ja-JP" sz="1400" dirty="0">
              <a:ea typeface="游ゴシック"/>
            </a:endParaRPr>
          </a:p>
          <a:p>
            <a:r>
              <a:rPr kumimoji="1" lang="en-US" altLang="ja-JP" sz="1400" dirty="0">
                <a:ea typeface="游ゴシック"/>
              </a:rPr>
              <a:t>forcefield Amber10:EHT</a:t>
            </a:r>
          </a:p>
          <a:p>
            <a:r>
              <a:rPr kumimoji="1" lang="ja-JP" altLang="en-US" sz="1400" dirty="0">
                <a:ea typeface="游ゴシック"/>
              </a:rPr>
              <a:t>タンパク側鎖を動かす</a:t>
            </a:r>
            <a:r>
              <a:rPr kumimoji="1" lang="en-US" altLang="ja-JP" sz="1400" dirty="0">
                <a:ea typeface="游ゴシック"/>
              </a:rPr>
              <a:t>Induced</a:t>
            </a:r>
            <a:r>
              <a:rPr kumimoji="1" lang="ja-JP" altLang="en-US" sz="1400" dirty="0">
                <a:ea typeface="游ゴシック"/>
              </a:rPr>
              <a:t> </a:t>
            </a:r>
            <a:r>
              <a:rPr kumimoji="1" lang="en-US" altLang="ja-JP" sz="1400" dirty="0">
                <a:ea typeface="游ゴシック"/>
              </a:rPr>
              <a:t>fit</a:t>
            </a:r>
            <a:r>
              <a:rPr kumimoji="1" lang="ja-JP" altLang="en-US" sz="1400" dirty="0">
                <a:ea typeface="游ゴシック"/>
              </a:rPr>
              <a:t>設定</a:t>
            </a:r>
            <a:r>
              <a:rPr lang="en-US" altLang="ja-JP" sz="1400" dirty="0">
                <a:ea typeface="游ゴシック"/>
              </a:rPr>
              <a:t>:</a:t>
            </a:r>
            <a:r>
              <a:rPr lang="ja-JP" altLang="en-US" sz="1400" dirty="0">
                <a:ea typeface="游ゴシック"/>
              </a:rPr>
              <a:t> リガンド周辺（</a:t>
            </a:r>
            <a:r>
              <a:rPr lang="en-US" altLang="ja-JP" sz="1400" dirty="0">
                <a:ea typeface="游ゴシック"/>
              </a:rPr>
              <a:t>4.5Å</a:t>
            </a:r>
            <a:r>
              <a:rPr lang="ja-JP" altLang="en-US" sz="1400" dirty="0">
                <a:ea typeface="游ゴシック"/>
              </a:rPr>
              <a:t>以内）アミノ酸側鎖をRefinementの際に可動</a:t>
            </a:r>
            <a:endParaRPr lang="en-US" altLang="ja-JP" sz="1400" dirty="0">
              <a:ea typeface="游ゴシック"/>
            </a:endParaRPr>
          </a:p>
          <a:p>
            <a:r>
              <a:rPr lang="ja-JP" altLang="en-US" sz="1400" dirty="0"/>
              <a:t>化合物もフレキシブル設定</a:t>
            </a:r>
            <a:endParaRPr lang="en-US" altLang="ja-JP" sz="1400" dirty="0"/>
          </a:p>
          <a:p>
            <a:r>
              <a:rPr kumimoji="1" lang="ja-JP" altLang="en-US" sz="1400" dirty="0">
                <a:ea typeface="游ゴシック"/>
              </a:rPr>
              <a:t>保存</a:t>
            </a:r>
            <a:r>
              <a:rPr kumimoji="1" lang="en-US" altLang="ja-JP" sz="1400" dirty="0">
                <a:ea typeface="游ゴシック"/>
              </a:rPr>
              <a:t>pose: </a:t>
            </a:r>
            <a:r>
              <a:rPr kumimoji="1" lang="ja-JP" altLang="en-US" sz="1400" dirty="0">
                <a:ea typeface="游ゴシック"/>
              </a:rPr>
              <a:t>各化合物につき</a:t>
            </a:r>
            <a:r>
              <a:rPr kumimoji="1" lang="en-US" altLang="ja-JP" sz="1400" dirty="0">
                <a:ea typeface="游ゴシック"/>
              </a:rPr>
              <a:t>Score</a:t>
            </a:r>
            <a:r>
              <a:rPr kumimoji="1" lang="ja-JP" altLang="en-US" sz="1400" dirty="0">
                <a:ea typeface="游ゴシック"/>
              </a:rPr>
              <a:t>トップ</a:t>
            </a:r>
            <a:r>
              <a:rPr kumimoji="1" lang="en-US" altLang="ja-JP" sz="1400" dirty="0">
                <a:ea typeface="游ゴシック"/>
              </a:rPr>
              <a:t>1</a:t>
            </a:r>
            <a:endParaRPr lang="en-US" altLang="ja-JP" sz="1400" dirty="0">
              <a:ea typeface="游ゴシック"/>
            </a:endParaRPr>
          </a:p>
          <a:p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850455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7B4AE6C-2997-6D93-2A82-CA81E6ECA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83" y="1644655"/>
            <a:ext cx="3600000" cy="311108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76C9776-D43A-0573-BC9C-73EF7F543072}"/>
              </a:ext>
            </a:extLst>
          </p:cNvPr>
          <p:cNvSpPr txBox="1"/>
          <p:nvPr/>
        </p:nvSpPr>
        <p:spPr>
          <a:xfrm>
            <a:off x="187483" y="998324"/>
            <a:ext cx="1133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WY07</a:t>
            </a:r>
          </a:p>
          <a:p>
            <a:r>
              <a:rPr lang="en-US" altLang="ja-JP"/>
              <a:t>S: -10.03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D7126B3-05AA-9AE4-871D-7EDF02F0CE30}"/>
              </a:ext>
            </a:extLst>
          </p:cNvPr>
          <p:cNvSpPr txBox="1"/>
          <p:nvPr/>
        </p:nvSpPr>
        <p:spPr>
          <a:xfrm>
            <a:off x="4293531" y="998324"/>
            <a:ext cx="10054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WY02</a:t>
            </a:r>
          </a:p>
          <a:p>
            <a:r>
              <a:rPr lang="en-US" altLang="ja-JP"/>
              <a:t>S: -9.78</a:t>
            </a:r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0D28E5C-EF41-2439-CDE9-3BE983E89921}"/>
              </a:ext>
            </a:extLst>
          </p:cNvPr>
          <p:cNvSpPr txBox="1"/>
          <p:nvPr/>
        </p:nvSpPr>
        <p:spPr>
          <a:xfrm>
            <a:off x="8399579" y="998324"/>
            <a:ext cx="1133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KH10</a:t>
            </a:r>
            <a:endParaRPr kumimoji="1" lang="en-US" altLang="ja-JP"/>
          </a:p>
          <a:p>
            <a:r>
              <a:rPr lang="en-US" altLang="ja-JP"/>
              <a:t>S: -9.431</a:t>
            </a:r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360A304C-824E-297A-9EED-5C241CB42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3531" y="1644655"/>
            <a:ext cx="3600000" cy="3206438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ACD24968-79A9-C43D-CF1C-8C24E10383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9579" y="1644655"/>
            <a:ext cx="3600000" cy="3145491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EDC36DD3-39A7-AACB-2689-47A5FDEE70BF}"/>
              </a:ext>
            </a:extLst>
          </p:cNvPr>
          <p:cNvSpPr txBox="1"/>
          <p:nvPr/>
        </p:nvSpPr>
        <p:spPr>
          <a:xfrm>
            <a:off x="230736" y="243555"/>
            <a:ext cx="24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MOE</a:t>
            </a:r>
            <a:r>
              <a:rPr lang="ja-JP" altLang="en-US" dirty="0"/>
              <a:t> </a:t>
            </a:r>
            <a:r>
              <a:rPr lang="en-US" altLang="ja-JP" dirty="0"/>
              <a:t>Dock</a:t>
            </a:r>
            <a:r>
              <a:rPr lang="ja-JP" altLang="en-US" dirty="0"/>
              <a:t>スコア上位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85404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8E5DA8E-95D0-9F59-79DB-199162E45CA6}"/>
              </a:ext>
            </a:extLst>
          </p:cNvPr>
          <p:cNvSpPr txBox="1"/>
          <p:nvPr/>
        </p:nvSpPr>
        <p:spPr>
          <a:xfrm>
            <a:off x="2354517" y="2529756"/>
            <a:ext cx="80794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7200" b="1" dirty="0"/>
              <a:t>2. MOE</a:t>
            </a:r>
            <a:r>
              <a:rPr lang="ja-JP" altLang="en-US" sz="7200" b="1" dirty="0"/>
              <a:t> </a:t>
            </a:r>
            <a:r>
              <a:rPr kumimoji="1" lang="en-US" altLang="ja-JP" sz="7200" b="1" dirty="0"/>
              <a:t>ASE Dock</a:t>
            </a:r>
            <a:endParaRPr kumimoji="1" lang="ja-JP" altLang="en-US" sz="7200" b="1" dirty="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64BF2F6-DE21-6302-05C6-73FB734AEDDE}"/>
              </a:ext>
            </a:extLst>
          </p:cNvPr>
          <p:cNvSpPr txBox="1"/>
          <p:nvPr/>
        </p:nvSpPr>
        <p:spPr>
          <a:xfrm>
            <a:off x="3512372" y="4426772"/>
            <a:ext cx="3182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Software version:2016.11.17</a:t>
            </a:r>
          </a:p>
        </p:txBody>
      </p:sp>
    </p:spTree>
    <p:extLst>
      <p:ext uri="{BB962C8B-B14F-4D97-AF65-F5344CB8AC3E}">
        <p14:creationId xmlns:p14="http://schemas.microsoft.com/office/powerpoint/2010/main" val="1457112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2230A5D-15CF-F6DD-A914-F612DEB9168B}"/>
              </a:ext>
            </a:extLst>
          </p:cNvPr>
          <p:cNvSpPr txBox="1"/>
          <p:nvPr/>
        </p:nvSpPr>
        <p:spPr>
          <a:xfrm>
            <a:off x="295507" y="373566"/>
            <a:ext cx="6297573" cy="6070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ASE Dock</a:t>
            </a:r>
            <a:r>
              <a:rPr kumimoji="1" lang="ja-JP" altLang="en-US" b="1" dirty="0"/>
              <a:t>　パラメーターなど説明</a:t>
            </a:r>
            <a:endParaRPr kumimoji="1" lang="en-US" altLang="ja-JP" b="1" dirty="0"/>
          </a:p>
          <a:p>
            <a:endParaRPr lang="en-US" altLang="ja-JP" dirty="0"/>
          </a:p>
          <a:p>
            <a:r>
              <a:rPr lang="en-US" altLang="ja-JP" dirty="0"/>
              <a:t>【</a:t>
            </a:r>
            <a:r>
              <a:rPr lang="ja-JP" altLang="en-US" dirty="0"/>
              <a:t>事前準備①：化合物の配座解析</a:t>
            </a:r>
            <a:r>
              <a:rPr lang="en-US" altLang="ja-JP" dirty="0"/>
              <a:t>】</a:t>
            </a:r>
          </a:p>
          <a:p>
            <a:r>
              <a:rPr lang="en-US" altLang="ja-JP" dirty="0"/>
              <a:t>MOE</a:t>
            </a:r>
            <a:r>
              <a:rPr lang="ja-JP" altLang="en-US" dirty="0"/>
              <a:t>の</a:t>
            </a:r>
            <a:r>
              <a:rPr kumimoji="1" lang="en-US" altLang="ja-JP" dirty="0"/>
              <a:t>Conformation Import(</a:t>
            </a:r>
            <a:r>
              <a:rPr kumimoji="1" lang="ja-JP" altLang="en-US" dirty="0"/>
              <a:t>確率的配座解析</a:t>
            </a:r>
            <a:r>
              <a:rPr kumimoji="1" lang="en-US" altLang="ja-JP" dirty="0"/>
              <a:t>&amp;MM)</a:t>
            </a:r>
          </a:p>
          <a:p>
            <a:r>
              <a:rPr lang="en-US" altLang="ja-JP" sz="1050" dirty="0"/>
              <a:t>※ASE</a:t>
            </a:r>
            <a:r>
              <a:rPr lang="ja-JP" altLang="en-US" sz="1050" dirty="0"/>
              <a:t> </a:t>
            </a:r>
            <a:r>
              <a:rPr lang="en-US" altLang="ja-JP" sz="1050" dirty="0"/>
              <a:t>Dock</a:t>
            </a:r>
            <a:r>
              <a:rPr lang="ja-JP" altLang="en-US" sz="1050" dirty="0"/>
              <a:t>は、実施前に化合物の配座解析が必要</a:t>
            </a:r>
            <a:endParaRPr lang="en-US" altLang="ja-JP" sz="1050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【</a:t>
            </a:r>
            <a:r>
              <a:rPr lang="ja-JP" altLang="en-US" dirty="0"/>
              <a:t>事前準備②：ポケット探索</a:t>
            </a:r>
            <a:r>
              <a:rPr lang="en-US" altLang="ja-JP" dirty="0"/>
              <a:t>】</a:t>
            </a:r>
          </a:p>
          <a:p>
            <a:r>
              <a:rPr kumimoji="1" lang="en-US" altLang="ja-JP" dirty="0"/>
              <a:t>MOE Site Finder</a:t>
            </a:r>
            <a:r>
              <a:rPr kumimoji="1" lang="ja-JP" altLang="en-US" dirty="0"/>
              <a:t>でポケットを検索</a:t>
            </a:r>
            <a:endParaRPr kumimoji="1" lang="en-US" altLang="ja-JP" dirty="0"/>
          </a:p>
          <a:p>
            <a:r>
              <a:rPr kumimoji="1" lang="en-US" altLang="ja-JP" sz="1800" dirty="0"/>
              <a:t>N-Aryl isoindolin-1-one</a:t>
            </a:r>
            <a:r>
              <a:rPr kumimoji="1" lang="ja-JP" altLang="en-US" sz="1800" dirty="0"/>
              <a:t>の結合部位にダミー分子（図中の小さいボール）を作成</a:t>
            </a:r>
            <a:endParaRPr kumimoji="1" lang="en-US" altLang="ja-JP" sz="1800" dirty="0"/>
          </a:p>
          <a:p>
            <a:r>
              <a:rPr lang="ja-JP" altLang="en-US" dirty="0"/>
              <a:t>（ダミー分子付近で探索を行う）</a:t>
            </a:r>
            <a:endParaRPr kumimoji="1" lang="en-US" altLang="ja-JP" sz="1800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【</a:t>
            </a:r>
            <a:r>
              <a:rPr lang="ja-JP" altLang="en-US" dirty="0"/>
              <a:t>ドッキング実施</a:t>
            </a:r>
            <a:r>
              <a:rPr lang="en-US" altLang="ja-JP" dirty="0"/>
              <a:t>】</a:t>
            </a:r>
          </a:p>
          <a:p>
            <a:r>
              <a:rPr lang="ja-JP" altLang="en-US" dirty="0"/>
              <a:t>初期位置：</a:t>
            </a:r>
            <a:r>
              <a:rPr lang="en-US" altLang="ja-JP" dirty="0"/>
              <a:t> Random</a:t>
            </a:r>
          </a:p>
          <a:p>
            <a:r>
              <a:rPr kumimoji="1" lang="ja-JP" altLang="en-US" dirty="0"/>
              <a:t>リガンド配座：配座解析済みデータを利用</a:t>
            </a:r>
            <a:endParaRPr lang="en-US" altLang="ja-JP" dirty="0"/>
          </a:p>
          <a:p>
            <a:r>
              <a:rPr lang="ja-JP" altLang="en-US" dirty="0"/>
              <a:t>タンパク側鎖固定：</a:t>
            </a:r>
            <a:r>
              <a:rPr kumimoji="1" lang="en-US" altLang="ja-JP" dirty="0"/>
              <a:t>Receptor &gt; Fix Backbone Atoms</a:t>
            </a:r>
          </a:p>
          <a:p>
            <a:r>
              <a:rPr lang="ja-JP" altLang="en-US" dirty="0"/>
              <a:t>他デフォルト設定で実行</a:t>
            </a:r>
            <a:endParaRPr lang="en-US" altLang="ja-JP" dirty="0"/>
          </a:p>
          <a:p>
            <a:r>
              <a:rPr kumimoji="1" lang="ja-JP" altLang="en-US" dirty="0">
                <a:solidFill>
                  <a:srgbClr val="FF0000"/>
                </a:solidFill>
              </a:rPr>
              <a:t>注！</a:t>
            </a:r>
            <a:r>
              <a:rPr lang="en-US" altLang="ja-JP" dirty="0">
                <a:solidFill>
                  <a:srgbClr val="FF0000"/>
                </a:solidFill>
              </a:rPr>
              <a:t>SDF, Excel</a:t>
            </a:r>
            <a:r>
              <a:rPr lang="ja-JP" altLang="en-US" dirty="0">
                <a:solidFill>
                  <a:srgbClr val="FF0000"/>
                </a:solidFill>
              </a:rPr>
              <a:t>ファイル</a:t>
            </a:r>
            <a:r>
              <a:rPr lang="ja-JP" altLang="en-US">
                <a:solidFill>
                  <a:srgbClr val="FF0000"/>
                </a:solidFill>
              </a:rPr>
              <a:t>共に各配座のドッキングトップスコアが掲載されています。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BBCF8B22-035B-2B33-CF34-FFC4D9B4C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307" y="409548"/>
            <a:ext cx="1537479" cy="155646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44102C4-CF31-E780-B2F2-993EFF8F4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130" y="4891993"/>
            <a:ext cx="1934858" cy="1779291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1CFAB89-98E3-5E78-7301-DC3DC6145C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8093" y="2475294"/>
            <a:ext cx="1934858" cy="159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976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5901EDC2477D5F4BA1FD941E437AE9F2" ma:contentTypeVersion="8" ma:contentTypeDescription="新しいドキュメントを作成します。" ma:contentTypeScope="" ma:versionID="9604ffb2cff0d1bc2bcf9866d197d8b0">
  <xsd:schema xmlns:xsd="http://www.w3.org/2001/XMLSchema" xmlns:xs="http://www.w3.org/2001/XMLSchema" xmlns:p="http://schemas.microsoft.com/office/2006/metadata/properties" xmlns:ns2="95667e3c-3e85-409a-ab39-5a0095ea4fb6" targetNamespace="http://schemas.microsoft.com/office/2006/metadata/properties" ma:root="true" ma:fieldsID="8f97e39b1f80074666104d311c8570b4" ns2:_="">
    <xsd:import namespace="95667e3c-3e85-409a-ab39-5a0095ea4fb6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667e3c-3e85-409a-ab39-5a0095ea4fb6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画像タグ" ma:readOnly="false" ma:fieldId="{5cf76f15-5ced-4ddc-b409-7134ff3c332f}" ma:taxonomyMulti="true" ma:sspId="e9f3ce39-2cc8-46ad-a209-579cacad4c7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5667e3c-3e85-409a-ab39-5a0095ea4fb6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BC49CA5-C3FF-4067-AFA6-078B847A535A}">
  <ds:schemaRefs>
    <ds:schemaRef ds:uri="95667e3c-3e85-409a-ab39-5a0095ea4fb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EAAF35A-537A-495F-A1A2-77BCF8D26CBF}">
  <ds:schemaRefs>
    <ds:schemaRef ds:uri="http://schemas.microsoft.com/office/2006/documentManagement/types"/>
    <ds:schemaRef ds:uri="http://purl.org/dc/dcmitype/"/>
    <ds:schemaRef ds:uri="95667e3c-3e85-409a-ab39-5a0095ea4fb6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AD865FCB-8EDF-42C6-A9E1-1F277E8775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801</Words>
  <Application>Microsoft Office PowerPoint</Application>
  <PresentationFormat>ワイド画面</PresentationFormat>
  <Paragraphs>120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0" baseType="lpstr">
      <vt:lpstr>-apple-system</vt:lpstr>
      <vt:lpstr>游ゴシック</vt:lpstr>
      <vt:lpstr>游ゴシック Light</vt:lpstr>
      <vt:lpstr>Arial</vt:lpstr>
      <vt:lpstr>Office テーマ</vt:lpstr>
      <vt:lpstr>創薬ちゃんLLMチャレンジ Docking Simulation MOE Dock MOE ASE Dock AutoDock DiffDock 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LLMチャレンジ MOE ASE Dock</dc:title>
  <dc:creator>田中 良樹</dc:creator>
  <cp:lastModifiedBy>西ヶ谷有輝</cp:lastModifiedBy>
  <cp:revision>3</cp:revision>
  <dcterms:created xsi:type="dcterms:W3CDTF">2023-07-12T07:54:55Z</dcterms:created>
  <dcterms:modified xsi:type="dcterms:W3CDTF">2023-07-28T00:57:34Z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0x0101005901EDC2477D5F4BA1FD941E437AE9F2</vt:lpwstr>
  </property>
  <property fmtid="{D5CDD505-2E9C-101B-9397-08002B2CF9AE}" pid="3" name="MediaServiceImageTags">
    <vt:lpwstr/>
  </property>
</Properties>
</file>

<file path=docProps/thumbnail.jpeg>
</file>